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2" r:id="rId2"/>
  </p:sldMasterIdLst>
  <p:notesMasterIdLst>
    <p:notesMasterId r:id="rId32"/>
  </p:notesMasterIdLst>
  <p:sldIdLst>
    <p:sldId id="259" r:id="rId3"/>
    <p:sldId id="262" r:id="rId4"/>
    <p:sldId id="264" r:id="rId5"/>
    <p:sldId id="269" r:id="rId6"/>
    <p:sldId id="265" r:id="rId7"/>
    <p:sldId id="290" r:id="rId8"/>
    <p:sldId id="266" r:id="rId9"/>
    <p:sldId id="277" r:id="rId10"/>
    <p:sldId id="280" r:id="rId11"/>
    <p:sldId id="278" r:id="rId12"/>
    <p:sldId id="279" r:id="rId13"/>
    <p:sldId id="297" r:id="rId14"/>
    <p:sldId id="298" r:id="rId15"/>
    <p:sldId id="281" r:id="rId16"/>
    <p:sldId id="291" r:id="rId17"/>
    <p:sldId id="299" r:id="rId18"/>
    <p:sldId id="300" r:id="rId19"/>
    <p:sldId id="283" r:id="rId20"/>
    <p:sldId id="294" r:id="rId21"/>
    <p:sldId id="268" r:id="rId22"/>
    <p:sldId id="292" r:id="rId23"/>
    <p:sldId id="289" r:id="rId24"/>
    <p:sldId id="270" r:id="rId25"/>
    <p:sldId id="271" r:id="rId26"/>
    <p:sldId id="272" r:id="rId27"/>
    <p:sldId id="293" r:id="rId28"/>
    <p:sldId id="295" r:id="rId29"/>
    <p:sldId id="296" r:id="rId30"/>
    <p:sldId id="286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5">
          <p15:clr>
            <a:srgbClr val="A4A3A4"/>
          </p15:clr>
        </p15:guide>
        <p15:guide id="2" pos="4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2E83"/>
    <a:srgbClr val="E8D3A2"/>
    <a:srgbClr val="B7A57A"/>
    <a:srgbClr val="330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5"/>
    <p:restoredTop sz="94720"/>
  </p:normalViewPr>
  <p:slideViewPr>
    <p:cSldViewPr snapToGrid="0" snapToObjects="1" showGuides="1">
      <p:cViewPr varScale="1">
        <p:scale>
          <a:sx n="105" d="100"/>
          <a:sy n="105" d="100"/>
        </p:scale>
        <p:origin x="1592" y="192"/>
      </p:cViewPr>
      <p:guideLst>
        <p:guide orient="horz" pos="965"/>
        <p:guide pos="48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7.pn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2AE414-8D18-5C40-8AF2-533A33326C1F}" type="datetimeFigureOut">
              <a:rPr lang="en-US" smtClean="0"/>
              <a:t>8/1/24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6D319D-FF28-184F-B011-6F2E0C7B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54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newborn: Liver stores rapidly depleted. Limited muscle stores/fatty acids.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D319D-FF28-184F-B011-6F2E0C7BD47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LGA.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D319D-FF28-184F-B011-6F2E0C7BD4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68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710428"/>
            <a:ext cx="1371600" cy="923544"/>
          </a:xfrm>
          <a:prstGeom prst="rect">
            <a:avLst/>
          </a:prstGeom>
        </p:spPr>
      </p:pic>
      <p:pic>
        <p:nvPicPr>
          <p:cNvPr id="4" name="Picture 3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1269313"/>
            <a:ext cx="2425295" cy="1633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92039" y="4341247"/>
            <a:ext cx="1495448" cy="1305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1559791"/>
            <a:ext cx="6972300" cy="26290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90259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0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0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0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0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Sans, 24 pt.)</a:t>
            </a:r>
          </a:p>
          <a:p>
            <a:pPr lvl="1"/>
            <a:r>
              <a:rPr lang="en-US" dirty="0"/>
              <a:t>Second level (Open Sans, 20)</a:t>
            </a:r>
          </a:p>
          <a:p>
            <a:pPr lvl="2"/>
            <a:r>
              <a:rPr lang="en-US" dirty="0"/>
              <a:t>Third level (Open Sans, 18)</a:t>
            </a:r>
          </a:p>
          <a:p>
            <a:pPr lvl="3"/>
            <a:r>
              <a:rPr lang="en-US" dirty="0"/>
              <a:t>Fourth level (Open Sans, 16)</a:t>
            </a:r>
          </a:p>
          <a:p>
            <a:pPr lvl="4"/>
            <a:r>
              <a:rPr lang="en-US" dirty="0"/>
              <a:t>Fifth level (Open Sans,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710428"/>
            <a:ext cx="1371600" cy="9235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9464" y="1384924"/>
            <a:ext cx="789558" cy="689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49" y="371510"/>
            <a:ext cx="822776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818143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0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0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0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0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Sans, 24 pt.)</a:t>
            </a:r>
          </a:p>
          <a:p>
            <a:pPr lvl="1"/>
            <a:r>
              <a:rPr lang="en-US" dirty="0"/>
              <a:t>Second level (Open Sans, 20)</a:t>
            </a:r>
          </a:p>
          <a:p>
            <a:pPr lvl="2"/>
            <a:r>
              <a:rPr lang="en-US" dirty="0"/>
              <a:t>Third level (Open Sans, 18)</a:t>
            </a:r>
          </a:p>
          <a:p>
            <a:pPr lvl="3"/>
            <a:r>
              <a:rPr lang="en-US" dirty="0"/>
              <a:t>Fourth level (Open Sans, 16)</a:t>
            </a:r>
          </a:p>
          <a:p>
            <a:pPr lvl="4"/>
            <a:r>
              <a:rPr lang="en-US" dirty="0"/>
              <a:t>Fifth level (Open Sans,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710428"/>
            <a:ext cx="1371600" cy="9235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9464" y="1384924"/>
            <a:ext cx="789558" cy="689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71511"/>
            <a:ext cx="8064504" cy="991998"/>
          </a:xfrm>
          <a:prstGeom prst="rect">
            <a:avLst/>
          </a:prstGeom>
        </p:spPr>
        <p:txBody>
          <a:bodyPr anchor="b"/>
          <a:lstStyle>
            <a:lvl1pPr algn="l">
              <a:defRPr lang="cs-CZ" sz="3000" b="1" i="0" smtClean="0">
                <a:effectLst/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785922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E8D3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4B2E83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 Here</a:t>
            </a:r>
          </a:p>
        </p:txBody>
      </p:sp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710428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9464" y="1384924"/>
            <a:ext cx="789558" cy="689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65125"/>
            <a:ext cx="8116644" cy="998383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86547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9463" y="4173694"/>
            <a:ext cx="1600200" cy="139700"/>
          </a:xfrm>
          <a:prstGeom prst="rect">
            <a:avLst/>
          </a:prstGeom>
        </p:spPr>
      </p:pic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710428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1269313"/>
            <a:ext cx="2425295" cy="163374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671757" y="1531938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40"/>
            <a:ext cx="8197114" cy="3117862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10" name="Picture 9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710428"/>
            <a:ext cx="1371600" cy="9235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4700" y="1384031"/>
            <a:ext cx="789561" cy="68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65125"/>
            <a:ext cx="8184663" cy="998383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6"/>
            <a:ext cx="8196210" cy="370137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710428"/>
            <a:ext cx="1371600" cy="9235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4700" y="1384031"/>
            <a:ext cx="789561" cy="68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305" y="371511"/>
            <a:ext cx="8196210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36566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4B2E83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 Here</a:t>
            </a:r>
          </a:p>
        </p:txBody>
      </p:sp>
      <p:pic>
        <p:nvPicPr>
          <p:cNvPr id="6" name="Picture 5" descr="AngleBackground_gold_RGB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7" t="2698" r="20731" b="93348"/>
          <a:stretch/>
        </p:blipFill>
        <p:spPr>
          <a:xfrm>
            <a:off x="182446" y="-3060701"/>
            <a:ext cx="9367953" cy="479735"/>
          </a:xfrm>
          <a:prstGeom prst="rect">
            <a:avLst/>
          </a:prstGeom>
        </p:spPr>
      </p:pic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710428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74700" y="1384031"/>
            <a:ext cx="789561" cy="68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1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ainAngle-7502.png"/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2" t="9712" r="21821" b="88695"/>
          <a:stretch/>
        </p:blipFill>
        <p:spPr>
          <a:xfrm>
            <a:off x="0" y="0"/>
            <a:ext cx="9144000" cy="19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496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ainAngle-7502.png"/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2" t="9712" r="21821" b="88695"/>
          <a:stretch/>
        </p:blipFill>
        <p:spPr>
          <a:xfrm>
            <a:off x="0" y="0"/>
            <a:ext cx="9144000" cy="19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Neonatal Hypoglycemia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061C4B-5912-C040-8B5B-409B715C2833}"/>
              </a:ext>
            </a:extLst>
          </p:cNvPr>
          <p:cNvSpPr txBox="1">
            <a:spLocks/>
          </p:cNvSpPr>
          <p:nvPr/>
        </p:nvSpPr>
        <p:spPr>
          <a:xfrm>
            <a:off x="671757" y="4513006"/>
            <a:ext cx="8064504" cy="1239216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Dani Kraft, DNP, ARNP</a:t>
            </a:r>
          </a:p>
          <a:p>
            <a:pPr marL="0" indent="0">
              <a:buNone/>
            </a:pPr>
            <a:r>
              <a:rPr lang="en-US" sz="2000" dirty="0"/>
              <a:t>Slides adapted from Jessie Marks, DNP, ARNP and Yvonne Griffin, CNM, MSN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5E9CF-61C9-594D-8175-A070093727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0" dirty="0"/>
              <a:t>Irritability</a:t>
            </a:r>
          </a:p>
          <a:p>
            <a:r>
              <a:rPr lang="en-US" b="1" dirty="0"/>
              <a:t>Tremors/jitteriness</a:t>
            </a:r>
            <a:r>
              <a:rPr lang="en-US" b="0" dirty="0"/>
              <a:t>, exaggerated Moro reflex </a:t>
            </a:r>
          </a:p>
          <a:p>
            <a:r>
              <a:rPr lang="en-US" b="0" dirty="0"/>
              <a:t>High-pitched cry, floppiness</a:t>
            </a:r>
          </a:p>
          <a:p>
            <a:r>
              <a:rPr lang="en-US" b="0" dirty="0"/>
              <a:t>Cyanosis, apnea</a:t>
            </a:r>
          </a:p>
          <a:p>
            <a:r>
              <a:rPr lang="en-US" b="1" dirty="0"/>
              <a:t>Poor feeding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114360-4680-B74D-9B26-90DFBBA5E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Signs/Symptoms of Hypoglycemia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6AD59108-8870-4E46-8AC5-54744FEBC573}"/>
              </a:ext>
            </a:extLst>
          </p:cNvPr>
          <p:cNvSpPr txBox="1">
            <a:spLocks/>
          </p:cNvSpPr>
          <p:nvPr/>
        </p:nvSpPr>
        <p:spPr>
          <a:xfrm>
            <a:off x="671757" y="4552114"/>
            <a:ext cx="8076956" cy="74178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Can also be asymptomatic</a:t>
            </a:r>
          </a:p>
        </p:txBody>
      </p:sp>
    </p:spTree>
    <p:extLst>
      <p:ext uri="{BB962C8B-B14F-4D97-AF65-F5344CB8AC3E}">
        <p14:creationId xmlns:p14="http://schemas.microsoft.com/office/powerpoint/2010/main" val="3261406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736FE24-298C-B746-8973-E6B5EB460F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6A36DC-69C5-FD4B-87A3-C55E8D24BA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714432-46E8-E342-B383-8C1284C34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24D024-56BB-0B47-A8DE-71F80ED8B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43" y="365125"/>
            <a:ext cx="8325988" cy="584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02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5A32A8-3454-6945-BAFD-7213585C39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0" dirty="0"/>
              <a:t>A 38w2d infant born via vaginal delivery to a G2P1 mother has a birth weight of 4200g. Mother had a normal pregnancy with normal glucose tolerance test done during the third trimester.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033451-A241-2D49-A117-731F4A23B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#1 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841C666-F3DD-6149-915C-83E54379E7E3}"/>
              </a:ext>
            </a:extLst>
          </p:cNvPr>
          <p:cNvSpPr txBox="1">
            <a:spLocks/>
          </p:cNvSpPr>
          <p:nvPr/>
        </p:nvSpPr>
        <p:spPr>
          <a:xfrm>
            <a:off x="3696279" y="3312365"/>
            <a:ext cx="2015460" cy="48518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Risk factors?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CD82CBD-476F-584F-9D6C-19766DFA16FC}"/>
              </a:ext>
            </a:extLst>
          </p:cNvPr>
          <p:cNvSpPr txBox="1">
            <a:spLocks/>
          </p:cNvSpPr>
          <p:nvPr/>
        </p:nvSpPr>
        <p:spPr>
          <a:xfrm>
            <a:off x="671757" y="3844208"/>
            <a:ext cx="7868875" cy="98781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At birth infant does not have any signs of hypoglycemia. What is the next step per AAP guidelines?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123C08C0-E6A3-8B4C-936B-CF4911DACB87}"/>
              </a:ext>
            </a:extLst>
          </p:cNvPr>
          <p:cNvSpPr txBox="1">
            <a:spLocks/>
          </p:cNvSpPr>
          <p:nvPr/>
        </p:nvSpPr>
        <p:spPr>
          <a:xfrm>
            <a:off x="1145049" y="4832021"/>
            <a:ext cx="6897385" cy="100769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Initial feed within 1 hour, check serum glucose 30 minutes after 1st feed</a:t>
            </a:r>
          </a:p>
        </p:txBody>
      </p:sp>
    </p:spTree>
    <p:extLst>
      <p:ext uri="{BB962C8B-B14F-4D97-AF65-F5344CB8AC3E}">
        <p14:creationId xmlns:p14="http://schemas.microsoft.com/office/powerpoint/2010/main" val="283568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467149-7B14-FD4C-BC93-67C2B90E26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The infant's initial screen is 26 mg/dl. According to the AAP, what is the next step?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A04583-25D6-4949-8F6A-A81D22132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#1 Continued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1823F360-19FC-D04F-AC35-532FCF74C843}"/>
              </a:ext>
            </a:extLst>
          </p:cNvPr>
          <p:cNvSpPr txBox="1">
            <a:spLocks/>
          </p:cNvSpPr>
          <p:nvPr/>
        </p:nvSpPr>
        <p:spPr>
          <a:xfrm>
            <a:off x="1940721" y="2817831"/>
            <a:ext cx="5075900" cy="52128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Feed infant and recheck BG in one hour</a:t>
            </a:r>
          </a:p>
          <a:p>
            <a:endParaRPr lang="en-US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FC1721CC-D330-0041-A8E9-7FD25230281C}"/>
              </a:ext>
            </a:extLst>
          </p:cNvPr>
          <p:cNvSpPr txBox="1">
            <a:spLocks/>
          </p:cNvSpPr>
          <p:nvPr/>
        </p:nvSpPr>
        <p:spPr>
          <a:xfrm>
            <a:off x="671757" y="3525723"/>
            <a:ext cx="8076956" cy="52128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Repeat blood glucose is 46. Next steps?</a:t>
            </a:r>
          </a:p>
          <a:p>
            <a:endParaRPr lang="en-US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8C7D66A8-BADF-BC40-979E-E255CA7AF61B}"/>
              </a:ext>
            </a:extLst>
          </p:cNvPr>
          <p:cNvSpPr txBox="1">
            <a:spLocks/>
          </p:cNvSpPr>
          <p:nvPr/>
        </p:nvSpPr>
        <p:spPr>
          <a:xfrm>
            <a:off x="659305" y="4233615"/>
            <a:ext cx="8076956" cy="52128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Continue feeds every 2-3 hours with glucose checks prior to feeds for at least 12 hours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70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12E357-8C0C-0B48-8836-78626C4D71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Not Currently in AAP Guidelines</a:t>
            </a:r>
          </a:p>
          <a:p>
            <a:r>
              <a:rPr lang="en-US" dirty="0"/>
              <a:t>Dextrose gel</a:t>
            </a:r>
          </a:p>
          <a:p>
            <a:pPr lvl="1"/>
            <a:r>
              <a:rPr lang="en-US" dirty="0"/>
              <a:t>200mg/kg</a:t>
            </a:r>
          </a:p>
          <a:p>
            <a:pPr lvl="1"/>
            <a:r>
              <a:rPr lang="en-US" dirty="0"/>
              <a:t>Massaged into buccal mucosa</a:t>
            </a:r>
          </a:p>
          <a:p>
            <a:pPr lvl="1"/>
            <a:r>
              <a:rPr lang="en-US" dirty="0"/>
              <a:t>Administer and feed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E1BF0D0-2083-E84F-BD7C-9F48D8CE0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Management: Glucose Gel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3E49C9-E4E1-FA41-BE95-2BF03C05F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789" y="3946160"/>
            <a:ext cx="2592891" cy="259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548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08A332-2622-8C4F-8C9D-62D04013DB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Two clinical trials, three observational studies</a:t>
            </a:r>
          </a:p>
          <a:p>
            <a:r>
              <a:rPr lang="en-US" dirty="0"/>
              <a:t>Sugar Babies Study (2011)</a:t>
            </a:r>
          </a:p>
          <a:p>
            <a:pPr lvl="1"/>
            <a:r>
              <a:rPr lang="en-US" dirty="0"/>
              <a:t>Reduction in NICU admissions from 8.1% to 3.7%</a:t>
            </a:r>
          </a:p>
          <a:p>
            <a:pPr lvl="1"/>
            <a:r>
              <a:rPr lang="en-US" dirty="0"/>
              <a:t>Improvement in exclusive breastfeeding rates from 6% to 19%</a:t>
            </a:r>
          </a:p>
          <a:p>
            <a:r>
              <a:rPr lang="en-US" dirty="0"/>
              <a:t>Gregory et al. (2019)</a:t>
            </a:r>
          </a:p>
          <a:p>
            <a:pPr lvl="1"/>
            <a:r>
              <a:rPr lang="en-US" dirty="0"/>
              <a:t>Use of gel decreased NICU admissions for hypoglycemia</a:t>
            </a:r>
          </a:p>
          <a:p>
            <a:pPr lvl="1"/>
            <a:r>
              <a:rPr lang="en-US" dirty="0"/>
              <a:t>Gel raises blood glucose, degree of the rise differs by feeding type provided with gel</a:t>
            </a:r>
          </a:p>
          <a:p>
            <a:pPr lvl="1"/>
            <a:r>
              <a:rPr lang="en-US" dirty="0"/>
              <a:t>Pregel blood glucose may guide feeding choice for infants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252D1E-479A-164F-B71C-E06D88F27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Management: Glucose Gel</a:t>
            </a:r>
          </a:p>
        </p:txBody>
      </p:sp>
    </p:spTree>
    <p:extLst>
      <p:ext uri="{BB962C8B-B14F-4D97-AF65-F5344CB8AC3E}">
        <p14:creationId xmlns:p14="http://schemas.microsoft.com/office/powerpoint/2010/main" val="2850570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9252BD-1D3C-DF44-8E72-731B90488C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524156-28AC-1D46-B1D7-72A3D0E7D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Glucose Gel Protocol Example - UWMC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34FB49-31F9-A14D-B358-11BC9E119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831" y="1363509"/>
            <a:ext cx="7540283" cy="542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126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art Placeholder 1">
            <a:extLst>
              <a:ext uri="{FF2B5EF4-FFF2-40B4-BE49-F238E27FC236}">
                <a16:creationId xmlns:a16="http://schemas.microsoft.com/office/drawing/2014/main" id="{26B1996B-D5B8-9A42-AEB4-B4137B47EC36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25CDBB-8306-4C4C-A15F-80A54AE64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Glucose Gel Protocol Example - UWMC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3AF8A1-2324-994A-8C7E-05EF5CD99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96" y="1632684"/>
            <a:ext cx="7984959" cy="362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115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73E380-D874-924D-8FB4-2C88586B553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853709"/>
            <a:ext cx="8197114" cy="3117862"/>
          </a:xfrm>
        </p:spPr>
        <p:txBody>
          <a:bodyPr/>
          <a:lstStyle/>
          <a:p>
            <a:r>
              <a:rPr lang="en-US" dirty="0"/>
              <a:t>If BG levels remain low despite feeding and </a:t>
            </a:r>
            <a:r>
              <a:rPr lang="en-US" dirty="0" err="1"/>
              <a:t>dex</a:t>
            </a:r>
            <a:r>
              <a:rPr lang="en-US" dirty="0"/>
              <a:t> gel, or if infant is unable to tolerate feedings</a:t>
            </a:r>
          </a:p>
          <a:p>
            <a:r>
              <a:rPr lang="en-US" dirty="0"/>
              <a:t>IV dextrose</a:t>
            </a:r>
          </a:p>
          <a:p>
            <a:r>
              <a:rPr lang="en-US" dirty="0"/>
              <a:t>Evaluate for polycythemia, infection, perinatal asphyxia</a:t>
            </a:r>
          </a:p>
          <a:p>
            <a:r>
              <a:rPr lang="en-US" dirty="0"/>
              <a:t>Endocrine consult for persistent hypoglycemia (&gt;48hrs)</a:t>
            </a:r>
          </a:p>
          <a:p>
            <a:r>
              <a:rPr lang="en-US" dirty="0"/>
              <a:t>Further lab testing:</a:t>
            </a:r>
          </a:p>
          <a:p>
            <a:pPr lvl="1"/>
            <a:r>
              <a:rPr lang="en-US" dirty="0"/>
              <a:t>lactic acid, ammonia, urinary ketones, hydroxybutyrate, free fatty acids, acylcarnitine</a:t>
            </a:r>
          </a:p>
          <a:p>
            <a:pPr lvl="1"/>
            <a:r>
              <a:rPr lang="en-US" dirty="0"/>
              <a:t>profile, plasma amino acids, and urine organic acids.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57902F-6422-8341-BC1A-8FA116E54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Management: NICU/PICU Transfer</a:t>
            </a:r>
          </a:p>
        </p:txBody>
      </p:sp>
    </p:spTree>
    <p:extLst>
      <p:ext uri="{BB962C8B-B14F-4D97-AF65-F5344CB8AC3E}">
        <p14:creationId xmlns:p14="http://schemas.microsoft.com/office/powerpoint/2010/main" val="16516138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D1C9B-9985-E142-A88B-0417986EB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IDM – Infant of the Diabetic Mother</a:t>
            </a:r>
          </a:p>
        </p:txBody>
      </p:sp>
    </p:spTree>
    <p:extLst>
      <p:ext uri="{BB962C8B-B14F-4D97-AF65-F5344CB8AC3E}">
        <p14:creationId xmlns:p14="http://schemas.microsoft.com/office/powerpoint/2010/main" val="1702912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E1090B2-9494-A941-92F0-DD7E0EC91D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Identify infants at risk for hypoglycemia</a:t>
            </a:r>
          </a:p>
          <a:p>
            <a:r>
              <a:rPr lang="en-US" dirty="0"/>
              <a:t>Define large for gestational age (LGA), macrosomia</a:t>
            </a:r>
          </a:p>
          <a:p>
            <a:r>
              <a:rPr lang="en-US" dirty="0"/>
              <a:t>Understand pathophysiology and management of neonatal hypoglycemia</a:t>
            </a:r>
          </a:p>
          <a:p>
            <a:r>
              <a:rPr lang="en-US" dirty="0"/>
              <a:t>Describe the risk to the infant of a diabetic mother (IDM)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3882DE-7E35-8E49-9BE9-0B25D18A6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19890459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4C2E7E-64CD-2045-A4BD-16A50CA8B9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0" dirty="0"/>
              <a:t>Peripheral insulin resistance</a:t>
            </a:r>
          </a:p>
          <a:p>
            <a:r>
              <a:rPr lang="en-US" b="0" dirty="0"/>
              <a:t>Decreased number of insulin receptors -&gt; decreased binding of insulin to target cells </a:t>
            </a:r>
          </a:p>
          <a:p>
            <a:r>
              <a:rPr lang="en-US" b="0" dirty="0"/>
              <a:t>Progressive alteration in glucose tolerance</a:t>
            </a:r>
          </a:p>
          <a:p>
            <a:r>
              <a:rPr lang="en-US" b="0" dirty="0"/>
              <a:t>Significantly increased maternal insulin levels – up to 2-3 times normal</a:t>
            </a:r>
          </a:p>
          <a:p>
            <a:r>
              <a:rPr lang="en-US" b="0" dirty="0"/>
              <a:t>Frequent episodes of hyperglycemia, high levels of amino acids -&gt; maternal glucose/amino acids transferred to fetus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EB3AF2-6874-9A4B-8537-08F557701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Infant of a Diabetic Mother:  Pathophysiology</a:t>
            </a:r>
          </a:p>
        </p:txBody>
      </p:sp>
    </p:spTree>
    <p:extLst>
      <p:ext uri="{BB962C8B-B14F-4D97-AF65-F5344CB8AC3E}">
        <p14:creationId xmlns:p14="http://schemas.microsoft.com/office/powerpoint/2010/main" val="7847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E47C-8DA7-0042-87F2-21CEA88C4E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0" dirty="0"/>
              <a:t>Maternal insulin does not cross the placenta</a:t>
            </a:r>
          </a:p>
          <a:p>
            <a:r>
              <a:rPr lang="en-US" b="0" dirty="0"/>
              <a:t>Hyperglycemic episodes triggers high insulin production in fetus</a:t>
            </a:r>
          </a:p>
          <a:p>
            <a:pPr lvl="1"/>
            <a:r>
              <a:rPr lang="en-US" b="0" dirty="0"/>
              <a:t>Insulin like growth factors stimulate protein, lipid, and glycogen synthesis</a:t>
            </a:r>
          </a:p>
          <a:p>
            <a:r>
              <a:rPr lang="en-US" b="0" dirty="0"/>
              <a:t>Increased fetal growth, increased fat deposits, increased organ growth -&gt; Macrosomia</a:t>
            </a:r>
          </a:p>
          <a:p>
            <a:pPr lvl="1"/>
            <a:endParaRPr lang="en-US" b="0" dirty="0"/>
          </a:p>
          <a:p>
            <a:pPr lvl="1"/>
            <a:endParaRPr lang="en-US" b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4F6A6B-845D-4444-BAB0-27A59A14C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Infant of a Diabetic Mother:  Pathophysiology</a:t>
            </a:r>
          </a:p>
        </p:txBody>
      </p:sp>
    </p:spTree>
    <p:extLst>
      <p:ext uri="{BB962C8B-B14F-4D97-AF65-F5344CB8AC3E}">
        <p14:creationId xmlns:p14="http://schemas.microsoft.com/office/powerpoint/2010/main" val="287413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1FABE8-F73E-E54B-99DB-4B894AB62C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6"/>
            <a:ext cx="3073451" cy="3701376"/>
          </a:xfrm>
        </p:spPr>
        <p:txBody>
          <a:bodyPr/>
          <a:lstStyle/>
          <a:p>
            <a:r>
              <a:rPr lang="en-US" altLang="en-US" b="0" dirty="0"/>
              <a:t>Excess fetal insulin causes catabolism, energy usage, hypoxia, increased catecholamines, hypertension, cardiac hypertrophy, erythropoiesis, and polycythemia.</a:t>
            </a:r>
          </a:p>
          <a:p>
            <a:endParaRPr lang="en-US" b="0" dirty="0"/>
          </a:p>
          <a:p>
            <a:r>
              <a:rPr lang="en-US" b="0" dirty="0"/>
              <a:t>(Fig from Barnes-Powell, 2007)</a:t>
            </a:r>
          </a:p>
          <a:p>
            <a:endParaRPr lang="en-US" b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DFE254-8B45-EF47-A07E-BE8DB7792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Fetal hyperinsulinemia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4AB217E-8A37-3E47-B948-30602CBF6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206" y="1407352"/>
            <a:ext cx="5073794" cy="403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4202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732192-AEA3-B043-892E-BE236668ED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679393"/>
            <a:ext cx="8076956" cy="4015497"/>
          </a:xfrm>
        </p:spPr>
        <p:txBody>
          <a:bodyPr/>
          <a:lstStyle/>
          <a:p>
            <a:r>
              <a:rPr lang="en-US" b="1" dirty="0"/>
              <a:t>Hypoglycemia</a:t>
            </a:r>
            <a:r>
              <a:rPr lang="en-US" b="0" dirty="0"/>
              <a:t>: Termination of maternal elevated glucose supply and elevated neonatal insulin levels.</a:t>
            </a:r>
          </a:p>
          <a:p>
            <a:r>
              <a:rPr lang="en-US" b="0" dirty="0"/>
              <a:t>Metabolic: Hypocalcemia, hypomagnesemia due to </a:t>
            </a:r>
            <a:r>
              <a:rPr lang="en-US" dirty="0"/>
              <a:t>d</a:t>
            </a:r>
            <a:r>
              <a:rPr lang="en-US" b="0" dirty="0"/>
              <a:t>ecreased parathyroid function</a:t>
            </a:r>
          </a:p>
          <a:p>
            <a:r>
              <a:rPr lang="en-US" b="0" dirty="0"/>
              <a:t>Respiratory: Delayed surfactant production</a:t>
            </a:r>
            <a:r>
              <a:rPr lang="en-US" dirty="0"/>
              <a:t>, p</a:t>
            </a:r>
            <a:r>
              <a:rPr lang="en-US" b="0" dirty="0"/>
              <a:t>ersistent pulmonary hypertension -&gt; Hypoxia</a:t>
            </a:r>
          </a:p>
          <a:p>
            <a:r>
              <a:rPr lang="en-US" b="0" dirty="0"/>
              <a:t>Asphyxia: Intrauterine hypoxia from abruption, placental insufficiency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5FD1C6-ED65-E34E-B222-83365D1B3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Neonatal Consequences: IDM/Macrosomia</a:t>
            </a:r>
          </a:p>
        </p:txBody>
      </p:sp>
    </p:spTree>
    <p:extLst>
      <p:ext uri="{BB962C8B-B14F-4D97-AF65-F5344CB8AC3E}">
        <p14:creationId xmlns:p14="http://schemas.microsoft.com/office/powerpoint/2010/main" val="2912733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BF6184-FE8F-FB42-9F82-90536F1A79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986108"/>
            <a:ext cx="8196210" cy="3701376"/>
          </a:xfrm>
        </p:spPr>
        <p:txBody>
          <a:bodyPr/>
          <a:lstStyle/>
          <a:p>
            <a:r>
              <a:rPr lang="en-US" b="0" dirty="0"/>
              <a:t>Birth trauma: Shoulder dystocia, brachial plexus injuries (</a:t>
            </a:r>
            <a:r>
              <a:rPr lang="en-US" b="0" dirty="0" err="1"/>
              <a:t>Erb’s</a:t>
            </a:r>
            <a:r>
              <a:rPr lang="en-US" b="0" dirty="0"/>
              <a:t> palsy, phrenic nerve damage), fractures (clavicular, </a:t>
            </a:r>
            <a:r>
              <a:rPr lang="en-US" b="0" dirty="0" err="1"/>
              <a:t>humerus</a:t>
            </a:r>
            <a:r>
              <a:rPr lang="en-US" b="0" dirty="0"/>
              <a:t>)</a:t>
            </a:r>
          </a:p>
          <a:p>
            <a:r>
              <a:rPr lang="en-US" b="0" dirty="0"/>
              <a:t>Polycythemia: Chronic hypoxia results in increased red blood cell production.</a:t>
            </a:r>
          </a:p>
          <a:p>
            <a:r>
              <a:rPr lang="en-US" b="0" dirty="0"/>
              <a:t>Congenital Malformations</a:t>
            </a:r>
          </a:p>
          <a:p>
            <a:pPr lvl="1"/>
            <a:r>
              <a:rPr lang="en-US" b="0" dirty="0"/>
              <a:t>Teratogenic metabolic environment</a:t>
            </a:r>
          </a:p>
          <a:p>
            <a:pPr lvl="1"/>
            <a:r>
              <a:rPr lang="en-US" b="0" dirty="0"/>
              <a:t>Cardiac, musculoskeletal, CNS</a:t>
            </a:r>
          </a:p>
          <a:p>
            <a:r>
              <a:rPr lang="en-US" b="0" dirty="0"/>
              <a:t>Death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4BCA69-C9B2-9B42-B49A-478EE6F0B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Neonatal Consequences: IDM/Macrosomia</a:t>
            </a:r>
          </a:p>
        </p:txBody>
      </p:sp>
    </p:spTree>
    <p:extLst>
      <p:ext uri="{BB962C8B-B14F-4D97-AF65-F5344CB8AC3E}">
        <p14:creationId xmlns:p14="http://schemas.microsoft.com/office/powerpoint/2010/main" val="39595868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BF582C-5FCE-934D-A05E-B0F2BEBD54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Developmental or motor delays due to intrauterine affects on brain development</a:t>
            </a:r>
          </a:p>
          <a:p>
            <a:r>
              <a:rPr lang="en-US" dirty="0"/>
              <a:t>Perinatal asphyxia or seizures related to hypoglycemia</a:t>
            </a:r>
          </a:p>
          <a:p>
            <a:r>
              <a:rPr lang="en-US" dirty="0"/>
              <a:t>Permanent damage from birth trauma</a:t>
            </a:r>
          </a:p>
          <a:p>
            <a:r>
              <a:rPr lang="en-US" dirty="0"/>
              <a:t>Increased risk of adult obesity – 50% of infants of diabetic mothers have excessive growth, increased insulin resistance, and excessive glucose delivery later in life due to permanent glucose-insulin kinetic alterations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7D14B8-D46A-E745-AB4B-AB1B37D4F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Term Consequences: IDM/Macrosomia</a:t>
            </a:r>
          </a:p>
        </p:txBody>
      </p:sp>
    </p:spTree>
    <p:extLst>
      <p:ext uri="{BB962C8B-B14F-4D97-AF65-F5344CB8AC3E}">
        <p14:creationId xmlns:p14="http://schemas.microsoft.com/office/powerpoint/2010/main" val="27952540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B234D8-AEAD-344B-93A2-E331FD0521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Hypoglycemia is a common newborn condition </a:t>
            </a:r>
          </a:p>
          <a:p>
            <a:r>
              <a:rPr lang="en-US" dirty="0"/>
              <a:t>Risk factors include size/weight, gestation, and maternal diabetes</a:t>
            </a:r>
          </a:p>
          <a:p>
            <a:r>
              <a:rPr lang="en-US" dirty="0"/>
              <a:t>Uncontrolled maternal diabetes can have short and long term consequences for the infant</a:t>
            </a:r>
          </a:p>
          <a:p>
            <a:r>
              <a:rPr lang="en-US" dirty="0"/>
              <a:t>Current AAP guidelines outline screening and recommend feeding as treatment for asymptomatic newborns</a:t>
            </a:r>
          </a:p>
          <a:p>
            <a:r>
              <a:rPr lang="en-US" dirty="0"/>
              <a:t>Glucose gel is an emerging treatment that has been proven effective in preventing NICU admissions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E25F68-247A-004E-887B-5EE1DC9C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6611729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8F7D11-6882-5349-913A-01800B2EB4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6"/>
            <a:ext cx="8196210" cy="1287828"/>
          </a:xfrm>
        </p:spPr>
        <p:txBody>
          <a:bodyPr/>
          <a:lstStyle/>
          <a:p>
            <a:r>
              <a:rPr lang="en-US" dirty="0"/>
              <a:t>A 39 week infant is born via </a:t>
            </a:r>
            <a:r>
              <a:rPr lang="en-US" dirty="0" err="1"/>
              <a:t>c-section</a:t>
            </a:r>
            <a:r>
              <a:rPr lang="en-US" dirty="0"/>
              <a:t> for non-reassuring fetal heart tones. </a:t>
            </a:r>
            <a:r>
              <a:rPr lang="en-US" dirty="0" err="1"/>
              <a:t>Apgars</a:t>
            </a:r>
            <a:r>
              <a:rPr lang="en-US" dirty="0"/>
              <a:t> are 8 and 9. The infant’s birth weight is 3846g.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0682C1-6929-D840-BBDC-4BAEB93BA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#2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2D1E234D-9A10-AE47-9D35-01FDC0253D40}"/>
              </a:ext>
            </a:extLst>
          </p:cNvPr>
          <p:cNvSpPr txBox="1">
            <a:spLocks/>
          </p:cNvSpPr>
          <p:nvPr/>
        </p:nvSpPr>
        <p:spPr>
          <a:xfrm>
            <a:off x="3304030" y="2882926"/>
            <a:ext cx="1943218" cy="58678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Risk Factors?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1C59FDD4-2178-7140-A55D-797DF89DD87B}"/>
              </a:ext>
            </a:extLst>
          </p:cNvPr>
          <p:cNvSpPr txBox="1">
            <a:spLocks/>
          </p:cNvSpPr>
          <p:nvPr/>
        </p:nvSpPr>
        <p:spPr>
          <a:xfrm>
            <a:off x="658366" y="3469714"/>
            <a:ext cx="8196210" cy="128782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 the PNP on duty, you assess the newborn at about 3 hours of life. The parents state they are concerned the infant is cold because he seems to be shivering a lot. 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31D2367-4545-BA49-B2E5-4EB16ED532A0}"/>
              </a:ext>
            </a:extLst>
          </p:cNvPr>
          <p:cNvSpPr txBox="1">
            <a:spLocks/>
          </p:cNvSpPr>
          <p:nvPr/>
        </p:nvSpPr>
        <p:spPr>
          <a:xfrm>
            <a:off x="2613775" y="4932538"/>
            <a:ext cx="3463468" cy="54032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What is your next step?</a:t>
            </a:r>
          </a:p>
        </p:txBody>
      </p:sp>
    </p:spTree>
    <p:extLst>
      <p:ext uri="{BB962C8B-B14F-4D97-AF65-F5344CB8AC3E}">
        <p14:creationId xmlns:p14="http://schemas.microsoft.com/office/powerpoint/2010/main" val="160643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CBAA0B5-91E7-1746-914E-D21C1C2435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7964190" cy="908001"/>
          </a:xfrm>
        </p:spPr>
        <p:txBody>
          <a:bodyPr/>
          <a:lstStyle/>
          <a:p>
            <a:r>
              <a:rPr lang="en-US" dirty="0"/>
              <a:t>You check a blood glucose and it is 41. What should your next step be based on the AAP guidelines?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D99E01-8828-6C4F-80E1-AA5FF5E38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#2 Continued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71D3D11D-8511-FF47-B61A-9A9327F7CB4E}"/>
              </a:ext>
            </a:extLst>
          </p:cNvPr>
          <p:cNvSpPr txBox="1">
            <a:spLocks/>
          </p:cNvSpPr>
          <p:nvPr/>
        </p:nvSpPr>
        <p:spPr>
          <a:xfrm>
            <a:off x="2180493" y="2644726"/>
            <a:ext cx="4051496" cy="54864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Feed and recheck in 1 hour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AB1CC9AD-5327-334F-91A9-291B6F734216}"/>
              </a:ext>
            </a:extLst>
          </p:cNvPr>
          <p:cNvSpPr txBox="1">
            <a:spLocks/>
          </p:cNvSpPr>
          <p:nvPr/>
        </p:nvSpPr>
        <p:spPr>
          <a:xfrm>
            <a:off x="659305" y="3408436"/>
            <a:ext cx="7964190" cy="90800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nurse notifies you via page that the follow up blood glucose was 30. What orders will you give?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3812772-5ADA-2640-8643-CBCCD4820D6A}"/>
              </a:ext>
            </a:extLst>
          </p:cNvPr>
          <p:cNvSpPr txBox="1">
            <a:spLocks/>
          </p:cNvSpPr>
          <p:nvPr/>
        </p:nvSpPr>
        <p:spPr>
          <a:xfrm>
            <a:off x="2349306" y="4531507"/>
            <a:ext cx="3882683" cy="58678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As infant is now 4 hours old, the BG level should be greater than 35. Transfer to NICU for IV fluids</a:t>
            </a:r>
          </a:p>
        </p:txBody>
      </p:sp>
    </p:spTree>
    <p:extLst>
      <p:ext uri="{BB962C8B-B14F-4D97-AF65-F5344CB8AC3E}">
        <p14:creationId xmlns:p14="http://schemas.microsoft.com/office/powerpoint/2010/main" val="2805471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F42EB1-7C2B-B94F-9DFE-01C991ACD3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435608"/>
            <a:ext cx="8196210" cy="4002494"/>
          </a:xfrm>
        </p:spPr>
        <p:txBody>
          <a:bodyPr/>
          <a:lstStyle/>
          <a:p>
            <a:r>
              <a:rPr lang="en-US" sz="1200" b="0" dirty="0"/>
              <a:t>Postnatal Glucose Homeostasis in Late-Preterm and Term Infants. Pediatrics. March 2011, Vol 127/Issue </a:t>
            </a:r>
            <a:r>
              <a:rPr lang="en-US" sz="1200" b="0"/>
              <a:t>3. </a:t>
            </a:r>
            <a:endParaRPr lang="en-US" sz="1200" b="0" dirty="0"/>
          </a:p>
          <a:p>
            <a:pPr marL="0" indent="0">
              <a:buNone/>
            </a:pPr>
            <a:endParaRPr lang="en-US" sz="1200" b="0" dirty="0"/>
          </a:p>
          <a:p>
            <a:r>
              <a:rPr lang="en-US" sz="1200" b="0" dirty="0"/>
              <a:t>Barnes-Powell, L.L. (2007). Infants of diabetic mothers: The effects of hyperglycemia on the fetus and neonate. Neonatal Netw,26(5): 283-90.</a:t>
            </a:r>
          </a:p>
          <a:p>
            <a:pPr marL="0" indent="0">
              <a:buNone/>
            </a:pPr>
            <a:endParaRPr lang="en-US" sz="1200" b="0" dirty="0"/>
          </a:p>
          <a:p>
            <a:r>
              <a:rPr lang="en-US" sz="1200" b="0" dirty="0"/>
              <a:t>Neonatal </a:t>
            </a:r>
            <a:r>
              <a:rPr lang="en-US" sz="1200" b="0" dirty="0" err="1"/>
              <a:t>HypoglycemiaAlecia</a:t>
            </a:r>
            <a:r>
              <a:rPr lang="en-US" sz="1200" b="0" dirty="0"/>
              <a:t> Thompson-Branch, Thomas </a:t>
            </a:r>
            <a:r>
              <a:rPr lang="en-US" sz="1200" b="0" dirty="0" err="1"/>
              <a:t>Havranek</a:t>
            </a:r>
            <a:r>
              <a:rPr lang="en-US" sz="1200" b="0" dirty="0"/>
              <a:t>. Pediatrics in Review Apr 2017, 38 (4) 147-157; DOI: 10.1542/pir.2016-0063</a:t>
            </a:r>
          </a:p>
          <a:p>
            <a:pPr marL="0" indent="0">
              <a:buNone/>
            </a:pPr>
            <a:endParaRPr lang="en-US" sz="1200" b="0" dirty="0"/>
          </a:p>
          <a:p>
            <a:r>
              <a:rPr lang="en-US" sz="1200" b="0" dirty="0"/>
              <a:t>Glucose Gel in Infants at Risk for Transitional Neonatal Hypoglycemia. </a:t>
            </a:r>
            <a:r>
              <a:rPr lang="en-US" sz="1200" b="0" dirty="0" err="1"/>
              <a:t>Makker</a:t>
            </a:r>
            <a:r>
              <a:rPr lang="en-US" sz="1200" b="0" dirty="0"/>
              <a:t> K, Alissa R, Dudek C, Travers L, </a:t>
            </a:r>
            <a:r>
              <a:rPr lang="en-US" sz="1200" b="0" dirty="0" err="1"/>
              <a:t>Smotherman</a:t>
            </a:r>
            <a:r>
              <a:rPr lang="en-US" sz="1200" b="0" dirty="0"/>
              <a:t> C, Hudak ML. Am J </a:t>
            </a:r>
            <a:r>
              <a:rPr lang="en-US" sz="1200" b="0" dirty="0" err="1"/>
              <a:t>Perinatol</a:t>
            </a:r>
            <a:r>
              <a:rPr lang="en-US" sz="1200" b="0" dirty="0"/>
              <a:t>. 2018 Sep;35(11):1050-1056. doi:10.1055/s-0038-1639338. </a:t>
            </a:r>
            <a:r>
              <a:rPr lang="en-US" sz="1200" b="0" dirty="0" err="1"/>
              <a:t>Epub</a:t>
            </a:r>
            <a:r>
              <a:rPr lang="en-US" sz="1200" b="0" dirty="0"/>
              <a:t> 2018 Mar 26.</a:t>
            </a:r>
          </a:p>
          <a:p>
            <a:pPr marL="0" indent="0">
              <a:buNone/>
            </a:pPr>
            <a:endParaRPr lang="en-US" sz="1200" b="0" dirty="0"/>
          </a:p>
          <a:p>
            <a:r>
              <a:rPr lang="en-US" sz="1200" b="0" dirty="0" err="1"/>
              <a:t>Alsaleem</a:t>
            </a:r>
            <a:r>
              <a:rPr lang="en-US" sz="1200" b="0" dirty="0"/>
              <a:t> M, Saadeh L, </a:t>
            </a:r>
            <a:r>
              <a:rPr lang="en-US" sz="1200" b="0" dirty="0" err="1"/>
              <a:t>Kamat</a:t>
            </a:r>
            <a:r>
              <a:rPr lang="en-US" sz="1200" b="0" dirty="0"/>
              <a:t>, D. Neonatal Hypoglycemia: A Review. </a:t>
            </a:r>
            <a:r>
              <a:rPr lang="en-US" sz="1200" b="0" i="1" dirty="0"/>
              <a:t>Clinical Pediatrics.</a:t>
            </a:r>
            <a:r>
              <a:rPr lang="en-US" sz="1200" b="0" dirty="0"/>
              <a:t> 2019;58(13) 1381-1386. </a:t>
            </a:r>
          </a:p>
          <a:p>
            <a:pPr marL="0" indent="0">
              <a:buNone/>
            </a:pPr>
            <a:endParaRPr lang="en-US" sz="1200" b="0" dirty="0"/>
          </a:p>
          <a:p>
            <a:r>
              <a:rPr lang="en-US" sz="1200" b="0" dirty="0"/>
              <a:t>Harris D, Gamble G, Weston P, Harding J. What happens to blood glucose concentrations after oral treatment for neonatal hypoglycemia. </a:t>
            </a:r>
            <a:r>
              <a:rPr lang="en-US" sz="1200" b="0" i="1" dirty="0"/>
              <a:t>The Journal of Pediatrics.</a:t>
            </a:r>
            <a:r>
              <a:rPr lang="en-US" sz="1200" b="0" dirty="0"/>
              <a:t> 2017; 190:136-41.</a:t>
            </a:r>
          </a:p>
          <a:p>
            <a:pPr marL="0" indent="0">
              <a:buNone/>
            </a:pPr>
            <a:endParaRPr lang="en-US" sz="1200" b="0" dirty="0"/>
          </a:p>
          <a:p>
            <a:r>
              <a:rPr lang="en-US" sz="1200" b="0" dirty="0" err="1"/>
              <a:t>Romald</a:t>
            </a:r>
            <a:r>
              <a:rPr lang="en-US" sz="1200" b="0" dirty="0"/>
              <a:t> J, Coda L, Rishi F, Khalil E. Oral glucose gel for neonatal hypoglycemia – a single hospital study. </a:t>
            </a:r>
            <a:r>
              <a:rPr lang="en-US" sz="1200" b="0" i="1" dirty="0"/>
              <a:t>Pediatrics. </a:t>
            </a:r>
            <a:r>
              <a:rPr lang="en-US" sz="1200" b="0" dirty="0"/>
              <a:t>2019;144(2) 673. </a:t>
            </a:r>
          </a:p>
          <a:p>
            <a:pPr marL="0" indent="0">
              <a:buNone/>
            </a:pPr>
            <a:endParaRPr lang="en-US" sz="1200" b="0" dirty="0"/>
          </a:p>
          <a:p>
            <a:r>
              <a:rPr lang="en-US" sz="1200" b="0" dirty="0" err="1"/>
              <a:t>Adamkin</a:t>
            </a:r>
            <a:r>
              <a:rPr lang="en-US" sz="1200" b="0" dirty="0"/>
              <a:t>, D. Neonatal hypoglycemia. </a:t>
            </a:r>
            <a:r>
              <a:rPr lang="en-US" sz="1200" b="0" i="1" dirty="0"/>
              <a:t>Seminars in Fetal and Neonatal Medicine.</a:t>
            </a:r>
            <a:r>
              <a:rPr lang="en-US" sz="1200" b="0" dirty="0"/>
              <a:t> 2017;(22) 36-41. </a:t>
            </a:r>
          </a:p>
          <a:p>
            <a:r>
              <a:rPr lang="en-US" sz="1200" b="0" dirty="0"/>
              <a:t>Ter M, </a:t>
            </a:r>
            <a:r>
              <a:rPr lang="en-US" sz="1200" b="0" dirty="0" err="1"/>
              <a:t>Halibullah</a:t>
            </a:r>
            <a:r>
              <a:rPr lang="en-US" sz="1200" b="0" dirty="0"/>
              <a:t> I, Leung L, Jacobs S. Implementation of dextrose gel in the management of </a:t>
            </a:r>
            <a:r>
              <a:rPr lang="en-US" sz="1200" b="0" dirty="0" err="1"/>
              <a:t>hypoglycaemia</a:t>
            </a:r>
            <a:r>
              <a:rPr lang="en-US" sz="1200" b="0" dirty="0"/>
              <a:t>. </a:t>
            </a:r>
            <a:r>
              <a:rPr lang="en-US" sz="1200" b="0" i="1" dirty="0"/>
              <a:t>Journal of </a:t>
            </a:r>
            <a:r>
              <a:rPr lang="en-US" sz="1200" b="0" i="1" dirty="0" err="1"/>
              <a:t>Paediatrics</a:t>
            </a:r>
            <a:r>
              <a:rPr lang="en-US" sz="1200" b="0" i="1" dirty="0"/>
              <a:t> and Child Health.</a:t>
            </a:r>
            <a:r>
              <a:rPr lang="en-US" sz="1200" b="0" dirty="0"/>
              <a:t> 2016;53(2017)408-411.</a:t>
            </a:r>
          </a:p>
          <a:p>
            <a:endParaRPr lang="en-US" sz="1200" b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21251A-EA87-8C40-827C-EAC7E6883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580275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7BD6A1-B4D2-2D45-AAB5-1A3DE48DAC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Incidence hard to define</a:t>
            </a:r>
          </a:p>
          <a:p>
            <a:pPr lvl="1"/>
            <a:r>
              <a:rPr lang="en-US" dirty="0"/>
              <a:t>5-15% of healthy newborns</a:t>
            </a:r>
          </a:p>
          <a:p>
            <a:pPr lvl="1"/>
            <a:r>
              <a:rPr lang="en-US" dirty="0"/>
              <a:t>Up to 50% of newborns with risk factors</a:t>
            </a:r>
          </a:p>
          <a:p>
            <a:r>
              <a:rPr lang="en-US" dirty="0"/>
              <a:t>One of the most common reasons for NICU admission</a:t>
            </a:r>
          </a:p>
          <a:p>
            <a:r>
              <a:rPr lang="en-US" dirty="0"/>
              <a:t>Estimated $1.2 billion in annual health care costs in US</a:t>
            </a:r>
          </a:p>
          <a:p>
            <a:r>
              <a:rPr lang="en-US" dirty="0"/>
              <a:t>Impact – inpatient and beyond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0AF4BE-9DF5-D247-A049-1CA276831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Hypoglycemia: Prevalence and Significance</a:t>
            </a:r>
          </a:p>
        </p:txBody>
      </p:sp>
    </p:spTree>
    <p:extLst>
      <p:ext uri="{BB962C8B-B14F-4D97-AF65-F5344CB8AC3E}">
        <p14:creationId xmlns:p14="http://schemas.microsoft.com/office/powerpoint/2010/main" val="1662964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9B3D21-82CC-DB43-8527-6F1D2A8745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659059"/>
            <a:ext cx="8197114" cy="3117862"/>
          </a:xfrm>
        </p:spPr>
        <p:txBody>
          <a:bodyPr/>
          <a:lstStyle/>
          <a:p>
            <a:r>
              <a:rPr lang="en-US" b="0" dirty="0"/>
              <a:t>LGA: Large for gestational age</a:t>
            </a:r>
          </a:p>
          <a:p>
            <a:pPr lvl="1"/>
            <a:r>
              <a:rPr lang="en-US" b="0" dirty="0"/>
              <a:t>&gt;2 SD above weight for GA, or &gt;90%ile on growth charts</a:t>
            </a:r>
          </a:p>
          <a:p>
            <a:pPr lvl="2"/>
            <a:r>
              <a:rPr lang="en-US" b="0" dirty="0"/>
              <a:t>Fenton, Olsen, WHO etc.</a:t>
            </a:r>
          </a:p>
          <a:p>
            <a:r>
              <a:rPr lang="en-US" b="0" dirty="0"/>
              <a:t>Macrosomia: </a:t>
            </a:r>
          </a:p>
          <a:p>
            <a:pPr lvl="1"/>
            <a:r>
              <a:rPr lang="en-US" b="0" dirty="0"/>
              <a:t>Infant with birthweight &gt;4000g or &gt;4500g, depending upon source.</a:t>
            </a:r>
          </a:p>
          <a:p>
            <a:pPr lvl="1"/>
            <a:r>
              <a:rPr lang="en-US" b="0" dirty="0"/>
              <a:t>8-14% in uncomplicated pregnancies, 25-45% in diabetic pregnancies</a:t>
            </a:r>
          </a:p>
          <a:p>
            <a:r>
              <a:rPr lang="en-US" b="0" dirty="0"/>
              <a:t>SGA: Small for gestational age</a:t>
            </a:r>
          </a:p>
          <a:p>
            <a:pPr lvl="1"/>
            <a:r>
              <a:rPr lang="en-US" b="0" dirty="0"/>
              <a:t>&gt;2 SD below mean for GA, or &lt;10%ile on growth charts</a:t>
            </a:r>
          </a:p>
          <a:p>
            <a:r>
              <a:rPr lang="en-US" b="0" dirty="0"/>
              <a:t>IUGR: Intrauterine growth restriction</a:t>
            </a:r>
          </a:p>
          <a:p>
            <a:pPr lvl="1"/>
            <a:r>
              <a:rPr lang="en-US" b="0" dirty="0"/>
              <a:t>Utero environmental/genetic causes</a:t>
            </a:r>
          </a:p>
          <a:p>
            <a:r>
              <a:rPr lang="en-US" b="0" dirty="0"/>
              <a:t>Late preterm </a:t>
            </a:r>
          </a:p>
          <a:p>
            <a:pPr lvl="1"/>
            <a:r>
              <a:rPr lang="en-US" b="0" dirty="0"/>
              <a:t>34-36 weeks gestation*</a:t>
            </a:r>
          </a:p>
          <a:p>
            <a:endParaRPr lang="en-US" b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0F16B7-34B8-EC46-B81D-2556B3314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</p:spTree>
    <p:extLst>
      <p:ext uri="{BB962C8B-B14F-4D97-AF65-F5344CB8AC3E}">
        <p14:creationId xmlns:p14="http://schemas.microsoft.com/office/powerpoint/2010/main" val="822558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13A2FB-37D6-6645-821F-EF04E7BE5A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Brain is dependent on constant supply of blood glucose (BG)</a:t>
            </a:r>
          </a:p>
          <a:p>
            <a:r>
              <a:rPr lang="en-US" dirty="0"/>
              <a:t>When BG concentrations decrease, glucagon secretion stimulates the liver to release glucose into the bloodstream (glycogenolysis). </a:t>
            </a:r>
          </a:p>
          <a:p>
            <a:r>
              <a:rPr lang="en-US" dirty="0"/>
              <a:t>In time of starvation, can also use glycogen from muscle cells/fatty acids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414084-8453-614B-9668-8893170C9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Glucose Homeostasis</a:t>
            </a:r>
          </a:p>
        </p:txBody>
      </p:sp>
    </p:spTree>
    <p:extLst>
      <p:ext uri="{BB962C8B-B14F-4D97-AF65-F5344CB8AC3E}">
        <p14:creationId xmlns:p14="http://schemas.microsoft.com/office/powerpoint/2010/main" val="3258408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2023E2-9622-454E-AAF2-4AB79C0971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0" dirty="0"/>
              <a:t>Low BG levels after birth common in the first 1-2 hours</a:t>
            </a:r>
          </a:p>
          <a:p>
            <a:pPr lvl="1"/>
            <a:r>
              <a:rPr lang="en-US" b="0" dirty="0"/>
              <a:t>Normal adaptation to postnatal life </a:t>
            </a:r>
          </a:p>
          <a:p>
            <a:pPr lvl="1"/>
            <a:r>
              <a:rPr lang="en-US" b="0" dirty="0"/>
              <a:t>Most infants compensate for transient low glucose.</a:t>
            </a:r>
          </a:p>
          <a:p>
            <a:r>
              <a:rPr lang="en-US" b="0" dirty="0"/>
              <a:t>After initial decrease in glucose levels, glucose levels rise and become more stable around 12 hours of life (usually &gt; 45 mg/dl)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C1C2A5-B7A4-7B42-8C4C-402A3F972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Newborn Glucose Homeostasis</a:t>
            </a:r>
          </a:p>
        </p:txBody>
      </p:sp>
    </p:spTree>
    <p:extLst>
      <p:ext uri="{BB962C8B-B14F-4D97-AF65-F5344CB8AC3E}">
        <p14:creationId xmlns:p14="http://schemas.microsoft.com/office/powerpoint/2010/main" val="1807292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465713-A45C-214B-9822-325DB58E6A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1" dirty="0"/>
              <a:t>Inadequate glycogen stores/source for gluconeogenesis</a:t>
            </a:r>
          </a:p>
          <a:p>
            <a:pPr lvl="1"/>
            <a:r>
              <a:rPr lang="en-US" dirty="0"/>
              <a:t>Liver stores rapidly depleted. </a:t>
            </a:r>
          </a:p>
          <a:p>
            <a:pPr lvl="1"/>
            <a:r>
              <a:rPr lang="en-US" dirty="0"/>
              <a:t>Prematurity, small for gestational age (SGA), intrauterine growth restriction (IUGR), perinatal stress, polycythemia</a:t>
            </a:r>
          </a:p>
          <a:p>
            <a:r>
              <a:rPr lang="en-US" b="1" dirty="0"/>
              <a:t>Hyperinsulinism</a:t>
            </a:r>
          </a:p>
          <a:p>
            <a:pPr lvl="1"/>
            <a:r>
              <a:rPr lang="en-US" dirty="0"/>
              <a:t>Infant of a diabetic mother (IDM)</a:t>
            </a:r>
          </a:p>
          <a:p>
            <a:r>
              <a:rPr lang="en-US" b="0" dirty="0"/>
              <a:t>Other</a:t>
            </a:r>
          </a:p>
          <a:p>
            <a:pPr lvl="1"/>
            <a:r>
              <a:rPr lang="en-US" b="0" dirty="0"/>
              <a:t>Sepsis, cortisol deficiency, inborn error of metabolism, growth hormone deficiency</a:t>
            </a:r>
          </a:p>
          <a:p>
            <a:endParaRPr lang="en-US" b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2598A8A-21C8-1849-9CA7-3161A0515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in Newborn Glucose Homeostasis </a:t>
            </a:r>
          </a:p>
        </p:txBody>
      </p:sp>
    </p:spTree>
    <p:extLst>
      <p:ext uri="{BB962C8B-B14F-4D97-AF65-F5344CB8AC3E}">
        <p14:creationId xmlns:p14="http://schemas.microsoft.com/office/powerpoint/2010/main" val="2032492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E0C8DB-0A3E-E749-BB77-7FE0F07A17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0" dirty="0"/>
              <a:t>IDM infants may experience neonatal hypoglycemia as early as 1 hour of life, usually by 12 hours of life</a:t>
            </a:r>
          </a:p>
          <a:p>
            <a:r>
              <a:rPr lang="en-US" b="0" dirty="0"/>
              <a:t>SGA and LGA infants may develop hypoglycemia around 3 hours of life </a:t>
            </a:r>
            <a:r>
              <a:rPr lang="en-US" dirty="0"/>
              <a:t>, are </a:t>
            </a:r>
            <a:r>
              <a:rPr lang="en-US" b="0" dirty="0"/>
              <a:t>at risk for persistent hypoglycemia for up to 10 days after birth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C47A5C-B90D-6E42-8532-037CB2A5D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Postnatal Glucose Levels </a:t>
            </a:r>
          </a:p>
        </p:txBody>
      </p:sp>
    </p:spTree>
    <p:extLst>
      <p:ext uri="{BB962C8B-B14F-4D97-AF65-F5344CB8AC3E}">
        <p14:creationId xmlns:p14="http://schemas.microsoft.com/office/powerpoint/2010/main" val="3297046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C0BAE0-7331-9140-9EF2-87D3D24F56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781" y="2272942"/>
            <a:ext cx="4083228" cy="4015497"/>
          </a:xfrm>
        </p:spPr>
        <p:txBody>
          <a:bodyPr/>
          <a:lstStyle/>
          <a:p>
            <a:r>
              <a:rPr lang="en-US" b="0" dirty="0"/>
              <a:t>Target glucose level greater than or equal 45</a:t>
            </a:r>
          </a:p>
          <a:p>
            <a:r>
              <a:rPr lang="en-US" b="0" dirty="0"/>
              <a:t>Screen: Late preterm, SGA, LGA, IDM</a:t>
            </a:r>
          </a:p>
          <a:p>
            <a:r>
              <a:rPr lang="en-US" b="0" dirty="0"/>
              <a:t>Focus: First 24 hours, transitional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CC110B-9918-4D4C-B1A8-50A80F62E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American Academy of Pediatrics (AAP) </a:t>
            </a:r>
            <a:br>
              <a:rPr lang="en-US" dirty="0"/>
            </a:br>
            <a:r>
              <a:rPr lang="en-US" dirty="0"/>
              <a:t>vs Pediatric Endocrine Society (PES)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F6873A-87FC-4945-8B3F-4A33FF94EEE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58850" y="1730375"/>
            <a:ext cx="8185150" cy="41116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AAP												PES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4E0A8D0D-9684-8743-823E-6C0C3F01C625}"/>
              </a:ext>
            </a:extLst>
          </p:cNvPr>
          <p:cNvSpPr txBox="1">
            <a:spLocks/>
          </p:cNvSpPr>
          <p:nvPr/>
        </p:nvSpPr>
        <p:spPr>
          <a:xfrm>
            <a:off x="4742533" y="2272942"/>
            <a:ext cx="3852559" cy="3810086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0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Target glucose level above 50 during first 48 hours</a:t>
            </a:r>
          </a:p>
          <a:p>
            <a:r>
              <a:rPr lang="en-US" dirty="0"/>
              <a:t>Following glucose levels above 60 </a:t>
            </a:r>
          </a:p>
          <a:p>
            <a:r>
              <a:rPr lang="en-US" dirty="0"/>
              <a:t>Screen: AAP plus perinatal stress, maternal pre-eclampsia, post mature delivery</a:t>
            </a:r>
          </a:p>
          <a:p>
            <a:r>
              <a:rPr lang="en-US" dirty="0"/>
              <a:t>Focus: 24-48 hours</a:t>
            </a:r>
          </a:p>
        </p:txBody>
      </p:sp>
    </p:spTree>
    <p:extLst>
      <p:ext uri="{BB962C8B-B14F-4D97-AF65-F5344CB8AC3E}">
        <p14:creationId xmlns:p14="http://schemas.microsoft.com/office/powerpoint/2010/main" val="371253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 2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8825</TotalTime>
  <Words>1652</Words>
  <Application>Microsoft Macintosh PowerPoint</Application>
  <PresentationFormat>On-screen Show (4:3)</PresentationFormat>
  <Paragraphs>169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Calibri</vt:lpstr>
      <vt:lpstr>Encode Sans Normal Black</vt:lpstr>
      <vt:lpstr>Lucida Grande</vt:lpstr>
      <vt:lpstr>Open Sans</vt:lpstr>
      <vt:lpstr>Open Sans Light</vt:lpstr>
      <vt:lpstr>Uni Sans Regular</vt:lpstr>
      <vt:lpstr>Office Theme</vt:lpstr>
      <vt:lpstr>1_Custom Design</vt:lpstr>
      <vt:lpstr>Neonatal Hypoglycemia</vt:lpstr>
      <vt:lpstr>Objectives</vt:lpstr>
      <vt:lpstr>Hypoglycemia: Prevalence and Significance</vt:lpstr>
      <vt:lpstr>Definitions</vt:lpstr>
      <vt:lpstr>Glucose Homeostasis</vt:lpstr>
      <vt:lpstr>Normal Newborn Glucose Homeostasis</vt:lpstr>
      <vt:lpstr>Challenges in Newborn Glucose Homeostasis </vt:lpstr>
      <vt:lpstr>Postnatal Glucose Levels </vt:lpstr>
      <vt:lpstr>American Academy of Pediatrics (AAP)  vs Pediatric Endocrine Society (PES)</vt:lpstr>
      <vt:lpstr>Signs/Symptoms of Hypoglycemia</vt:lpstr>
      <vt:lpstr>PowerPoint Presentation</vt:lpstr>
      <vt:lpstr>Case Study #1 </vt:lpstr>
      <vt:lpstr>Case Study #1 Continued</vt:lpstr>
      <vt:lpstr>Management: Glucose Gel</vt:lpstr>
      <vt:lpstr>Management: Glucose Gel</vt:lpstr>
      <vt:lpstr>Glucose Gel Protocol Example - UWMC</vt:lpstr>
      <vt:lpstr>Glucose Gel Protocol Example - UWMC</vt:lpstr>
      <vt:lpstr>Management: NICU/PICU Transfer</vt:lpstr>
      <vt:lpstr>IDM – Infant of the Diabetic Mother</vt:lpstr>
      <vt:lpstr>Infant of a Diabetic Mother:  Pathophysiology</vt:lpstr>
      <vt:lpstr>Infant of a Diabetic Mother:  Pathophysiology</vt:lpstr>
      <vt:lpstr>Fetal hyperinsulinemia</vt:lpstr>
      <vt:lpstr>Neonatal Consequences: IDM/Macrosomia</vt:lpstr>
      <vt:lpstr>Neonatal Consequences: IDM/Macrosomia</vt:lpstr>
      <vt:lpstr>Long Term Consequences: IDM/Macrosomia</vt:lpstr>
      <vt:lpstr>Summary</vt:lpstr>
      <vt:lpstr>Case Study #2</vt:lpstr>
      <vt:lpstr>Case Study #2 Continued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Lauren Shade</cp:lastModifiedBy>
  <cp:revision>53</cp:revision>
  <dcterms:created xsi:type="dcterms:W3CDTF">2014-10-14T00:51:43Z</dcterms:created>
  <dcterms:modified xsi:type="dcterms:W3CDTF">2024-08-01T18:20:09Z</dcterms:modified>
</cp:coreProperties>
</file>